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8" r:id="rId5"/>
    <p:sldId id="259" r:id="rId6"/>
    <p:sldId id="264" r:id="rId7"/>
    <p:sldId id="265" r:id="rId8"/>
    <p:sldId id="266" r:id="rId9"/>
    <p:sldId id="267" r:id="rId10"/>
    <p:sldId id="269" r:id="rId11"/>
    <p:sldId id="268" r:id="rId12"/>
    <p:sldId id="273" r:id="rId13"/>
    <p:sldId id="274" r:id="rId14"/>
    <p:sldId id="275" r:id="rId15"/>
    <p:sldId id="276" r:id="rId16"/>
    <p:sldId id="272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 THEODORE" initials="WT" lastIdx="5" clrIdx="0"/>
  <p:cmAuthor id="1" name="ROSENTHAL HANNAH" initials="RH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3E0"/>
    <a:srgbClr val="003E5A"/>
    <a:srgbClr val="B7DB57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3" y="0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501604D2-0DF4-4A32-B196-D8A9BE5CE142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3" y="8830312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557CBE41-33EE-437F-845D-6C4C5DFAA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2D4D2341-5412-4220-9FD6-D2CA1D1761C6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7" tIns="46153" rIns="92307" bIns="461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A602E810-9372-4A81-8EBB-4F83C6A4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873584"/>
            <a:ext cx="3840480" cy="25603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4572000"/>
            <a:ext cx="3840480" cy="160020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9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9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75" y="684167"/>
            <a:ext cx="3768639" cy="1392758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72174" y="0"/>
            <a:ext cx="3171825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 rot="5400000">
            <a:off x="2414587" y="3357563"/>
            <a:ext cx="6858000" cy="142874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000706" y="6371423"/>
            <a:ext cx="4657143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28599" y="6363485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B7DB57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873584"/>
            <a:ext cx="3840480" cy="25603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4572000"/>
            <a:ext cx="3840480" cy="160020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75" y="684167"/>
            <a:ext cx="3768639" cy="13927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white">
          <a:xfrm rot="5400000">
            <a:off x="4767262" y="3357563"/>
            <a:ext cx="6858000" cy="142874"/>
          </a:xfrm>
          <a:prstGeom prst="rect">
            <a:avLst/>
          </a:prstGeom>
          <a:solidFill>
            <a:srgbClr val="B7D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 bwMode="white">
          <a:xfrm rot="5400000">
            <a:off x="5319712" y="3033712"/>
            <a:ext cx="6858000" cy="790576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07103" y="6371423"/>
            <a:ext cx="6831997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97175" y="6363485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67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B7DB57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1609725" y="6248206"/>
            <a:ext cx="4420958" cy="365125"/>
          </a:xfr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solidFill>
            <a:srgbClr val="B7DB57"/>
          </a:solidFill>
        </p:spPr>
        <p:txBody>
          <a:bodyPr rtlCol="0"/>
          <a:lstStyle/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7DB57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77074" y="6248400"/>
            <a:ext cx="1685925" cy="365125"/>
          </a:xfrm>
        </p:spPr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199" y="6248206"/>
            <a:ext cx="41828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97954" y="6232331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687" y="6105509"/>
            <a:ext cx="1760225" cy="6505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162425"/>
          </a:xfrm>
          <a:solidFill>
            <a:srgbClr val="00A3E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16242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4914-8BA0-4DE2-940A-7EBDFC4325F5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3D77-75BC-424E-BFFA-F0B1EFAD0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2930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3F4914-8BA0-4DE2-940A-7EBDFC4325F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847849" y="6248206"/>
            <a:ext cx="418283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B7DB5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A3E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673D77-75BC-424E-BFFA-F0B1EFAD03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997976"/>
            <a:ext cx="9143999" cy="90722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06" y="6119238"/>
            <a:ext cx="1685925" cy="6230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003E5A"/>
        </a:buClr>
        <a:buSzPct val="60000"/>
        <a:buFont typeface="Wingdings" panose="05000000000000000000" pitchFamily="2" charset="2"/>
        <a:buChar char="§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rgbClr val="003E5A"/>
        </a:buClr>
        <a:buSzPct val="70000"/>
        <a:buFont typeface="Wingdings" panose="05000000000000000000" pitchFamily="2" charset="2"/>
        <a:buChar char="§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003E5A"/>
        </a:buClr>
        <a:buSzPct val="75000"/>
        <a:buFont typeface="Wingdings" panose="05000000000000000000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003E5A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rgbClr val="003E5A"/>
        </a:buClr>
        <a:buSzPct val="6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structionalday@isbe.net" TargetMode="External"/><Relationship Id="rId2" Type="http://schemas.openxmlformats.org/officeDocument/2006/relationships/hyperlink" Target="https://www.isbe.net/Documents/Instructional-Day-Memorandum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2136530"/>
            <a:ext cx="2923441" cy="1670539"/>
          </a:xfrm>
        </p:spPr>
        <p:txBody>
          <a:bodyPr/>
          <a:lstStyle/>
          <a:p>
            <a:r>
              <a:rPr lang="en-US" dirty="0" smtClean="0"/>
              <a:t>Defining an Instructional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4572000"/>
            <a:ext cx="3626826" cy="1600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Office of the Chief Education Officer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Illinois State Board of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39989"/>
            <a:ext cx="811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8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proceed?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Keeping student outcomes as the guiding factor in determining whether or not to pursue changes, ISBE encourages districts to work cooperatively with: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Teachers and their collective bargaining units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Support staff and their collective bargaining units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Parents and families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Communities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Students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60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proceed?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Collective bargaining provisions likely require districts to bargain changes in the instructional day with teachers or their exclusive bargaining representative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Unilateral changes by district administrators or boards of education may run afoul of duties to collective bargain this subject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Districts should consult with their labor attorneys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Unions should consult with their collective </a:t>
            </a:r>
            <a:r>
              <a:rPr lang="en-US" sz="2400" smtClean="0"/>
              <a:t>bargaining representatives  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630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The information in this presentation and associated documents are subject to change based on: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Statutory or regulatory changes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Recommendations from the Attendance Commission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Ongoing engagement with schools and school communities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950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Questions/Comments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200" dirty="0"/>
          </a:p>
          <a:p>
            <a:pPr marL="0" indent="0" algn="ctr">
              <a:spcBef>
                <a:spcPts val="0"/>
              </a:spcBef>
              <a:buNone/>
            </a:pPr>
            <a:endParaRPr lang="en-US" sz="2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dirty="0" smtClean="0"/>
              <a:t>For more information, please view the November 9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memorandum at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dirty="0" smtClean="0">
                <a:hlinkClick r:id="rId2"/>
              </a:rPr>
              <a:t>https://www.isbe.net/Documents/Instructional-Day-Memorandum.pdf</a:t>
            </a:r>
            <a:r>
              <a:rPr lang="en-US" sz="21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dirty="0" smtClean="0"/>
              <a:t>or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dirty="0" smtClean="0"/>
              <a:t>contact us at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dirty="0" smtClean="0">
                <a:hlinkClick r:id="rId3"/>
              </a:rPr>
              <a:t>instructionalday@isbe.net</a:t>
            </a:r>
            <a:r>
              <a:rPr lang="en-US" sz="2100" dirty="0" smtClean="0"/>
              <a:t> 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29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Agenda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I.   Welcome and Introductions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II.  Background and Statutory Landscape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III. Discussion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	A. What has changed?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	B. What has not changed?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	C. What does this mean?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	D. How do we proceed?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E. Moving forward…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V. Public Participation/Questions and Answers 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53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Participants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u="sng" dirty="0" smtClean="0"/>
              <a:t>Illinois State Board of Education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Ralph Grimm, Acting Chief Education Officer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smtClean="0"/>
              <a:t>Amanda </a:t>
            </a:r>
            <a:r>
              <a:rPr lang="en-US" sz="2200" dirty="0" smtClean="0"/>
              <a:t>Elliott, Co-Director of Legislative Affairs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St. Clair Regional Office of Education </a:t>
            </a:r>
          </a:p>
          <a:p>
            <a:pPr marL="0" indent="0">
              <a:buNone/>
            </a:pPr>
            <a:r>
              <a:rPr lang="en-US" sz="2200" dirty="0" smtClean="0"/>
              <a:t>Susan Sarfaty, Regional Superintendent of Schools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466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Background and Statutory Landscape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u="sng" dirty="0"/>
              <a:t>Public Act 100-0465 </a:t>
            </a:r>
          </a:p>
          <a:p>
            <a:pPr marL="0" indent="0">
              <a:buNone/>
            </a:pPr>
            <a:r>
              <a:rPr lang="en-US" sz="2200" dirty="0" smtClean="0"/>
              <a:t>Evidence-Based </a:t>
            </a:r>
            <a:r>
              <a:rPr lang="en-US" sz="2200" dirty="0"/>
              <a:t>Funding for Student Success Act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Sunset of Section 18-8.05 of the School Code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Public </a:t>
            </a:r>
            <a:r>
              <a:rPr lang="en-US" sz="2200" u="sng" smtClean="0"/>
              <a:t>Act 100-0582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 smtClean="0"/>
              <a:t>Repeal of Section 18-8.05 of the School Code 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64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has changed?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The sunset and repeal of Section 18-8.05 of the School Code removed: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The definition of a full day </a:t>
            </a: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The definition of a half day </a:t>
            </a: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Allowances for combinations of in-services and parent teacher conferences to count toward the 176 instructional day calendar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17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has not changed?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Districts still must have a calendar with a minimum </a:t>
            </a:r>
            <a:r>
              <a:rPr lang="en-US" sz="2200" dirty="0"/>
              <a:t>term of at least 185 days to insure 176 days of actual pupil attendance. 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54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has not </a:t>
            </a:r>
            <a:r>
              <a:rPr lang="en-US" sz="4000" dirty="0" smtClean="0"/>
              <a:t>changed</a:t>
            </a:r>
            <a:r>
              <a:rPr lang="en-US" sz="4000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Regional superintendents may arrange for or conduct district, regional, or county institutes, or equivalent professional educational experiences, not more than 4 days annually.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Of </a:t>
            </a:r>
            <a:r>
              <a:rPr lang="en-US" sz="2200" dirty="0"/>
              <a:t>those 4 days, 2 days may be used as a teacher's and educational support personnel workshop, when approved by the regional superintendent, up to 2 days may be used for conducting parent-teacher conferences, or up to 2 days may be utilized as parental institute </a:t>
            </a:r>
            <a:r>
              <a:rPr lang="en-US" sz="2200" dirty="0" smtClean="0"/>
              <a:t>days.  </a:t>
            </a: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Educational </a:t>
            </a:r>
            <a:r>
              <a:rPr lang="en-US" sz="2200" dirty="0"/>
              <a:t>support personnel may be exempt from a workshop if the workshop is not relevant to the work they do. A school district may use one of its 4 institute days on the last day of the school term.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50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does this mean?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Districts must prepare a calendar with 176 instructional days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There </a:t>
            </a:r>
            <a:r>
              <a:rPr lang="en-US" sz="2200" dirty="0"/>
              <a:t>is no statutory minimum number of hours or </a:t>
            </a:r>
            <a:r>
              <a:rPr lang="en-US" sz="2200" dirty="0" smtClean="0"/>
              <a:t>minutes </a:t>
            </a:r>
            <a:r>
              <a:rPr lang="en-US" sz="2200" dirty="0"/>
              <a:t>that constitutes an instructional </a:t>
            </a:r>
            <a:r>
              <a:rPr lang="en-US" sz="2200" dirty="0" smtClean="0"/>
              <a:t>day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Attendance can be counted when the student is participating in </a:t>
            </a:r>
            <a:r>
              <a:rPr lang="en-US" sz="2200" dirty="0" smtClean="0"/>
              <a:t>learning, as defined by the district </a:t>
            </a:r>
            <a:r>
              <a:rPr lang="en-US" sz="2200" dirty="0"/>
              <a:t>anywhere and </a:t>
            </a:r>
            <a:r>
              <a:rPr lang="en-US" sz="2200" dirty="0" smtClean="0"/>
              <a:t>anytime.  Students </a:t>
            </a:r>
            <a:r>
              <a:rPr lang="en-US" sz="2200" dirty="0"/>
              <a:t>who are engaged in learning for any portion of an instructional day may be counted for purposes of attendance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05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There is no mandate to alter the five hour instructional day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If school communities are satisfied with current instructional day lengths/provisions, no changes must be made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ISBE recommends that decisions to change the length, scope and format of the instructional day be made in concert with the entire school community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998617" y="6292334"/>
            <a:ext cx="676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Whole Child   </a:t>
            </a:r>
            <a:r>
              <a:rPr lang="en-US" b="1" dirty="0"/>
              <a:t>• </a:t>
            </a:r>
            <a:r>
              <a:rPr lang="en-US" b="1" dirty="0" smtClean="0"/>
              <a:t>  Whole </a:t>
            </a:r>
            <a:r>
              <a:rPr lang="en-US" b="1" dirty="0"/>
              <a:t>School </a:t>
            </a:r>
            <a:r>
              <a:rPr lang="en-US" b="1" dirty="0" smtClean="0"/>
              <a:t>  •   Whole </a:t>
            </a:r>
            <a:r>
              <a:rPr lang="en-US" b="1" dirty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769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FFFFFF"/>
      </a:lt2>
      <a:accent1>
        <a:srgbClr val="00A3E0"/>
      </a:accent1>
      <a:accent2>
        <a:srgbClr val="003E5A"/>
      </a:accent2>
      <a:accent3>
        <a:srgbClr val="B7DB57"/>
      </a:accent3>
      <a:accent4>
        <a:srgbClr val="41541B"/>
      </a:accent4>
      <a:accent5>
        <a:srgbClr val="A72B2B"/>
      </a:accent5>
      <a:accent6>
        <a:srgbClr val="62A39F"/>
      </a:accent6>
      <a:hlink>
        <a:srgbClr val="006185"/>
      </a:hlink>
      <a:folHlink>
        <a:srgbClr val="1CAD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Order xmlns="895eb294-936d-416b-ad7b-6ca7cfc60130">999</SortOrder>
    <PublishingStartDate xmlns="http://schemas.microsoft.com/sharepoint/v3" xsi:nil="true"/>
    <PublishingExpirationDate xmlns="http://schemas.microsoft.com/sharepoint/v3" xsi:nil="true"/>
    <AdditionalInformation xmlns="895eb294-936d-416b-ad7b-6ca7cfc60130" xsi:nil="true"/>
    <DisplayPage xmlns="895eb294-936d-416b-ad7b-6ca7cfc60130" xsi:nil="true"/>
    <IsForm xmlns="895eb294-936d-416b-ad7b-6ca7cfc60130">true</IsForm>
    <Heading xmlns="895eb294-936d-416b-ad7b-6ca7cfc60130" xsi:nil="true"/>
    <Department xmlns="895eb294-936d-416b-ad7b-6ca7cfc60130">10</Department>
    <ISBEIsForm xmlns="32161f05-83f6-4fea-b805-ba1f5854d304">true</ISBEIsForm>
    <tempDiv xmlns="895eb294-936d-416b-ad7b-6ca7cfc6013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C679D15685047ACC5530CDD3D8E7B" ma:contentTypeVersion="12" ma:contentTypeDescription="Create a new document." ma:contentTypeScope="" ma:versionID="5de1c01a5b3451fc53fe6b33910d3c9e">
  <xsd:schema xmlns:xsd="http://www.w3.org/2001/XMLSchema" xmlns:xs="http://www.w3.org/2001/XMLSchema" xmlns:p="http://schemas.microsoft.com/office/2006/metadata/properties" xmlns:ns1="http://schemas.microsoft.com/sharepoint/v3" xmlns:ns2="32161f05-83f6-4fea-b805-ba1f5854d304" xmlns:ns3="895eb294-936d-416b-ad7b-6ca7cfc60130" targetNamespace="http://schemas.microsoft.com/office/2006/metadata/properties" ma:root="true" ma:fieldsID="520be8dc76d7d3f7772deac7ac3d8fcb" ns1:_="" ns2:_="" ns3:_="">
    <xsd:import namespace="http://schemas.microsoft.com/sharepoint/v3"/>
    <xsd:import namespace="32161f05-83f6-4fea-b805-ba1f5854d304"/>
    <xsd:import namespace="895eb294-936d-416b-ad7b-6ca7cfc6013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Heading" minOccurs="0"/>
                <xsd:element ref="ns3:DisplayPage" minOccurs="0"/>
                <xsd:element ref="ns3:AdditionalInformation" minOccurs="0"/>
                <xsd:element ref="ns3:SortOrder" minOccurs="0"/>
                <xsd:element ref="ns3:IsForm" minOccurs="0"/>
                <xsd:element ref="ns2:ISBEIsForm" minOccurs="0"/>
                <xsd:element ref="ns3:tempDiv" minOccurs="0"/>
                <xsd:element ref="ns3: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61f05-83f6-4fea-b805-ba1f5854d3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SBEIsForm" ma:index="16" nillable="true" ma:displayName="ISBEIsForm" ma:default="0" ma:internalName="ISBEIsForm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eb294-936d-416b-ad7b-6ca7cfc60130" elementFormDefault="qualified">
    <xsd:import namespace="http://schemas.microsoft.com/office/2006/documentManagement/types"/>
    <xsd:import namespace="http://schemas.microsoft.com/office/infopath/2007/PartnerControls"/>
    <xsd:element name="Heading" ma:index="11" nillable="true" ma:displayName="Heading" ma:internalName="Heading">
      <xsd:simpleType>
        <xsd:restriction base="dms:Text">
          <xsd:maxLength value="255"/>
        </xsd:restriction>
      </xsd:simpleType>
    </xsd:element>
    <xsd:element name="DisplayPage" ma:index="12" nillable="true" ma:displayName="DisplayPage" ma:internalName="DisplayPage">
      <xsd:simpleType>
        <xsd:restriction base="dms:Text">
          <xsd:maxLength value="255"/>
        </xsd:restriction>
      </xsd:simpleType>
    </xsd:element>
    <xsd:element name="AdditionalInformation" ma:index="13" nillable="true" ma:displayName="AdditionalInformation" ma:internalName="AdditionalInformation">
      <xsd:simpleType>
        <xsd:restriction base="dms:Text">
          <xsd:maxLength value="255"/>
        </xsd:restriction>
      </xsd:simpleType>
    </xsd:element>
    <xsd:element name="SortOrder" ma:index="14" nillable="true" ma:displayName="SortOrder" ma:default="999" ma:internalName="SortOrder">
      <xsd:simpleType>
        <xsd:restriction base="dms:Number"/>
      </xsd:simpleType>
    </xsd:element>
    <xsd:element name="IsForm" ma:index="15" nillable="true" ma:displayName="IsForm" ma:default="0" ma:internalName="IsForm">
      <xsd:simpleType>
        <xsd:restriction base="dms:Boolean"/>
      </xsd:simpleType>
    </xsd:element>
    <xsd:element name="tempDiv" ma:index="17" nillable="true" ma:displayName="tempDiv" ma:internalName="tempDiv">
      <xsd:simpleType>
        <xsd:restriction base="dms:Text">
          <xsd:maxLength value="255"/>
        </xsd:restriction>
      </xsd:simpleType>
    </xsd:element>
    <xsd:element name="Department" ma:index="18" nillable="true" ma:displayName="Department" ma:list="{e71061d4-6703-44f8-87cd-029df48c7f9b}" ma:internalName="Department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09FD4F-89CE-461A-8C60-777CEB9EA399}">
  <ds:schemaRefs>
    <ds:schemaRef ds:uri="http://schemas.microsoft.com/office/2006/documentManagement/types"/>
    <ds:schemaRef ds:uri="http://purl.org/dc/elements/1.1/"/>
    <ds:schemaRef ds:uri="895eb294-936d-416b-ad7b-6ca7cfc6013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2161f05-83f6-4fea-b805-ba1f5854d304"/>
    <ds:schemaRef ds:uri="http://purl.org/dc/dcmitype/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CF199BD-7A9B-4AAE-B3A9-309039D4FF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C77873-C270-41A5-95E5-0B81A1589E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161f05-83f6-4fea-b805-ba1f5854d304"/>
    <ds:schemaRef ds:uri="895eb294-936d-416b-ad7b-6ca7cfc601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689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Defining an Instructional Day</vt:lpstr>
      <vt:lpstr>Agenda </vt:lpstr>
      <vt:lpstr>Participants </vt:lpstr>
      <vt:lpstr>Background and Statutory Landscape</vt:lpstr>
      <vt:lpstr>What has changed? </vt:lpstr>
      <vt:lpstr>What has not changed? </vt:lpstr>
      <vt:lpstr>What has not changed? </vt:lpstr>
      <vt:lpstr>What does this mean?</vt:lpstr>
      <vt:lpstr>How do we proceed?</vt:lpstr>
      <vt:lpstr>How do we proceed?</vt:lpstr>
      <vt:lpstr>How do we proceed?</vt:lpstr>
      <vt:lpstr>Moving forward… </vt:lpstr>
      <vt:lpstr>Questions/Comments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State Board of Education Template 1</dc:title>
  <dc:creator>GRIFFIN MEGAN</dc:creator>
  <cp:lastModifiedBy>Susan Sarfaty</cp:lastModifiedBy>
  <cp:revision>52</cp:revision>
  <dcterms:modified xsi:type="dcterms:W3CDTF">2018-12-11T20:51:41Z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  <property fmtid="{D5CDD505-2E9C-101B-9397-08002B2CF9AE}" pid="3" name="ContentTypeId">
    <vt:lpwstr>0x010100BADC679D15685047ACC5530CDD3D8E7B</vt:lpwstr>
  </property>
</Properties>
</file>